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1297-1B81-2915-0013-DE658CC4F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90526"/>
            <a:ext cx="8361229" cy="1338474"/>
          </a:xfrm>
        </p:spPr>
        <p:txBody>
          <a:bodyPr/>
          <a:lstStyle/>
          <a:p>
            <a:r>
              <a:rPr lang="uk-UA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Ігровий застосунок у жанрі покрокової </a:t>
            </a:r>
            <a:r>
              <a:rPr lang="en-US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RPG</a:t>
            </a:r>
            <a:r>
              <a:rPr lang="ru-RU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uk-UA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Розробка бойової системи з елементами розвитку персонажа та штучний інтелект ворогів.</a:t>
            </a:r>
            <a:endParaRPr lang="uk-U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CFD66-22BE-B05A-A988-1EF3B1639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395" y="3742957"/>
            <a:ext cx="7708694" cy="1086237"/>
          </a:xfrm>
        </p:spPr>
        <p:txBody>
          <a:bodyPr/>
          <a:lstStyle/>
          <a:p>
            <a:r>
              <a:rPr lang="uk-UA" dirty="0"/>
              <a:t>Виконав</a:t>
            </a:r>
            <a:r>
              <a:rPr lang="en-US" dirty="0"/>
              <a:t>: </a:t>
            </a:r>
            <a:r>
              <a:rPr lang="uk-UA" dirty="0"/>
              <a:t>зд. гр. ПЗПІ-21-2 Кирило ВОЛЬНИКОВ</a:t>
            </a:r>
          </a:p>
          <a:p>
            <a:r>
              <a:rPr lang="uk-UA" dirty="0"/>
              <a:t>Науковий керівник</a:t>
            </a:r>
            <a:r>
              <a:rPr lang="en-US" dirty="0"/>
              <a:t>: </a:t>
            </a:r>
            <a:r>
              <a:rPr lang="uk-UA" dirty="0"/>
              <a:t>ст. викл. кафедри ПІ Дмитро МАТВЄЄВ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5648C4-28EB-8CF1-7508-021ECB47E931}"/>
              </a:ext>
            </a:extLst>
          </p:cNvPr>
          <p:cNvSpPr txBox="1">
            <a:spLocks/>
          </p:cNvSpPr>
          <p:nvPr/>
        </p:nvSpPr>
        <p:spPr>
          <a:xfrm>
            <a:off x="1915128" y="1295092"/>
            <a:ext cx="8361229" cy="4814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Realm in the cartridge</a:t>
            </a:r>
            <a:endParaRPr lang="uk-UA" sz="2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1893D3-174F-A569-C17E-11D12CA46B23}"/>
              </a:ext>
            </a:extLst>
          </p:cNvPr>
          <p:cNvSpPr txBox="1">
            <a:spLocks/>
          </p:cNvSpPr>
          <p:nvPr/>
        </p:nvSpPr>
        <p:spPr>
          <a:xfrm>
            <a:off x="2400144" y="4829194"/>
            <a:ext cx="7708694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000" dirty="0"/>
              <a:t>Міністерство освіти і науки України</a:t>
            </a:r>
          </a:p>
          <a:p>
            <a:r>
              <a:rPr lang="uk-UA" sz="2000" dirty="0"/>
              <a:t>Харківський національний університет радіоелектроніки</a:t>
            </a:r>
          </a:p>
        </p:txBody>
      </p:sp>
    </p:spTree>
    <p:extLst>
      <p:ext uri="{BB962C8B-B14F-4D97-AF65-F5344CB8AC3E}">
        <p14:creationId xmlns:p14="http://schemas.microsoft.com/office/powerpoint/2010/main" val="3046796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22FC-BDA0-E593-DE62-6381318B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Приклад битви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56D736-1BFB-BF47-C4B7-F5E78CDFE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7092" y="2309"/>
            <a:ext cx="484908" cy="385618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/>
              <a:t>10</a:t>
            </a:r>
          </a:p>
        </p:txBody>
      </p:sp>
      <p:pic>
        <p:nvPicPr>
          <p:cNvPr id="5" name="video2">
            <a:hlinkClick r:id="" action="ppaction://media"/>
            <a:extLst>
              <a:ext uri="{FF2B5EF4-FFF2-40B4-BE49-F238E27FC236}">
                <a16:creationId xmlns:a16="http://schemas.microsoft.com/office/drawing/2014/main" id="{0F14C98E-015F-8DDA-342E-F5DF9ADD5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1600200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D03F-ED80-A81C-D58C-DE3420B4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67833" cy="1485900"/>
          </a:xfrm>
        </p:spPr>
        <p:txBody>
          <a:bodyPr/>
          <a:lstStyle/>
          <a:p>
            <a:r>
              <a:rPr lang="uk-UA" dirty="0"/>
              <a:t>Приклад прогресії та розвитку персонажів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C8F2D1-4651-CEF4-B5BB-9197AECBB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7092" y="2309"/>
            <a:ext cx="484908" cy="385618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/>
              <a:t>11</a:t>
            </a:r>
          </a:p>
        </p:txBody>
      </p:sp>
      <p:pic>
        <p:nvPicPr>
          <p:cNvPr id="5" name="video3">
            <a:hlinkClick r:id="" action="ppaction://media"/>
            <a:extLst>
              <a:ext uri="{FF2B5EF4-FFF2-40B4-BE49-F238E27FC236}">
                <a16:creationId xmlns:a16="http://schemas.microsoft.com/office/drawing/2014/main" id="{3887E400-D1F5-4F70-2544-88A28E3E60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1690571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2E7FC-1165-76E7-69B9-EA1CBD926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746375"/>
            <a:ext cx="9601200" cy="6826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6000" dirty="0"/>
              <a:t>Дякую за увагу!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7978E8-0DCB-B31A-10E7-8396A6EFAF5D}"/>
              </a:ext>
            </a:extLst>
          </p:cNvPr>
          <p:cNvSpPr txBox="1">
            <a:spLocks/>
          </p:cNvSpPr>
          <p:nvPr/>
        </p:nvSpPr>
        <p:spPr>
          <a:xfrm>
            <a:off x="1295400" y="4093072"/>
            <a:ext cx="9601200" cy="191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uk-UA" sz="4000" dirty="0"/>
              <a:t>Вольников Кирило</a:t>
            </a:r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4000" dirty="0"/>
              <a:t>kyrylo.volnykov@nure.ua</a:t>
            </a:r>
            <a:endParaRPr lang="uk-UA" sz="4000" dirty="0"/>
          </a:p>
          <a:p>
            <a:pPr marL="0" indent="0" algn="ctr">
              <a:buFont typeface="Franklin Gothic Book" panose="020B0503020102020204" pitchFamily="34" charset="0"/>
              <a:buNone/>
            </a:pPr>
            <a:endParaRPr lang="uk-UA" sz="4000" dirty="0"/>
          </a:p>
        </p:txBody>
      </p:sp>
    </p:spTree>
    <p:extLst>
      <p:ext uri="{BB962C8B-B14F-4D97-AF65-F5344CB8AC3E}">
        <p14:creationId xmlns:p14="http://schemas.microsoft.com/office/powerpoint/2010/main" val="281848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37D93-5FB2-A695-6BF4-BD7A611E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3747569" cy="1593212"/>
          </a:xfrm>
        </p:spPr>
        <p:txBody>
          <a:bodyPr>
            <a:normAutofit/>
          </a:bodyPr>
          <a:lstStyle/>
          <a:p>
            <a:r>
              <a:rPr lang="uk-UA" dirty="0"/>
              <a:t>Актуальність роботи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8377E-8D6C-63A6-9F25-CF61C2793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224585"/>
            <a:ext cx="4361823" cy="3472543"/>
          </a:xfrm>
        </p:spPr>
        <p:txBody>
          <a:bodyPr>
            <a:noAutofit/>
          </a:bodyPr>
          <a:lstStyle/>
          <a:p>
            <a:r>
              <a:rPr lang="uk-UA" sz="1600" dirty="0"/>
              <a:t>Стійка популярність жанру - покрокові </a:t>
            </a:r>
            <a:r>
              <a:rPr lang="en-US" sz="1600" dirty="0"/>
              <a:t>RPG </a:t>
            </a:r>
            <a:r>
              <a:rPr lang="uk-UA" sz="1600" dirty="0"/>
              <a:t>зберігають привабливість завдяки поєднанню стратегічного планування та занурення в сюжет.</a:t>
            </a:r>
          </a:p>
          <a:p>
            <a:r>
              <a:rPr lang="uk-UA" sz="1600" dirty="0"/>
              <a:t>Недосконалість існуючих систем - наявні бойові системи потребують покращення балансу між складністю та доступністю.</a:t>
            </a:r>
          </a:p>
          <a:p>
            <a:r>
              <a:rPr lang="uk-UA" sz="1600" dirty="0"/>
              <a:t>Зростаючі очікування гравців - сучасні гравці вимагають більшої стратегічної глибини та реіграбельності від </a:t>
            </a:r>
            <a:r>
              <a:rPr lang="en-US" sz="1600" dirty="0"/>
              <a:t>RPG </a:t>
            </a:r>
            <a:r>
              <a:rPr lang="uk-UA" sz="1600" dirty="0"/>
              <a:t>систем.</a:t>
            </a:r>
          </a:p>
          <a:p>
            <a:r>
              <a:rPr lang="uk-UA" sz="1600" dirty="0"/>
              <a:t>Потреба в інновації - необхідність гнучких систем з інтелектуальною поведінкою ворогів та різноманітними тактичними можливостями.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1030" name="Picture 6" descr="Turn-Based RPG Fest 2024: Official Trailer">
            <a:extLst>
              <a:ext uri="{FF2B5EF4-FFF2-40B4-BE49-F238E27FC236}">
                <a16:creationId xmlns:a16="http://schemas.microsoft.com/office/drawing/2014/main" id="{54BAA1C3-6DF0-B4A9-99D7-0464A9AF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7990" y="639705"/>
            <a:ext cx="4823459" cy="271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rdest Turn-Based RPGs Ever Made, Ranked">
            <a:extLst>
              <a:ext uri="{FF2B5EF4-FFF2-40B4-BE49-F238E27FC236}">
                <a16:creationId xmlns:a16="http://schemas.microsoft.com/office/drawing/2014/main" id="{67C68449-7A6A-0630-787A-73D7A06BD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7683" y="3524346"/>
            <a:ext cx="5384074" cy="269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BCFB52-9DA3-54BB-B585-4D59B44C2B83}"/>
              </a:ext>
            </a:extLst>
          </p:cNvPr>
          <p:cNvSpPr txBox="1">
            <a:spLocks/>
          </p:cNvSpPr>
          <p:nvPr/>
        </p:nvSpPr>
        <p:spPr>
          <a:xfrm>
            <a:off x="11707092" y="2309"/>
            <a:ext cx="484908" cy="38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uk-UA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39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A1661-BE0E-E7A9-B1D4-ECBB8692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uk-UA" dirty="0"/>
              <a:t>Аналіз існуючих рішень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88C2-AF29-4111-E61E-12C422AFE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037" y="1996303"/>
            <a:ext cx="4448663" cy="347254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100" dirty="0"/>
              <a:t>■</a:t>
            </a:r>
            <a:r>
              <a:rPr lang="uk-UA" sz="1100" dirty="0"/>
              <a:t>	</a:t>
            </a:r>
            <a:r>
              <a:rPr lang="en-US" sz="1300" b="1" dirty="0"/>
              <a:t>Divinity: Original Sin 2</a:t>
            </a:r>
            <a:r>
              <a:rPr lang="en-US" sz="1300" dirty="0"/>
              <a:t> </a:t>
            </a:r>
            <a:r>
              <a:rPr lang="uk-UA" sz="1300" dirty="0"/>
              <a:t>Проєкт демонструює майстерно реалізовану бойову систему з неперевершеною свободою тактичних рішень. Кожен бій перетворюється на унікальну головоломку, де кожна здатність персонажа та особливість ворога мають значення, стимулюючи творче мислення та пошук нестандартних шляхів до перемоги.</a:t>
            </a:r>
          </a:p>
          <a:p>
            <a:pPr>
              <a:buNone/>
            </a:pPr>
            <a:r>
              <a:rPr lang="uk-UA" sz="1300" dirty="0"/>
              <a:t>■	</a:t>
            </a:r>
            <a:r>
              <a:rPr lang="en-US" sz="1300" b="1" dirty="0"/>
              <a:t>Pathfinder: Kingmaker</a:t>
            </a:r>
            <a:r>
              <a:rPr lang="en-US" sz="1300" dirty="0"/>
              <a:t> </a:t>
            </a:r>
            <a:r>
              <a:rPr lang="uk-UA" sz="1300" dirty="0"/>
              <a:t>Гра впроваджує багатоваріантний розвиток героїв, де прогресія персонажа безпосередньо впливає на бойові опції. Кожен клас та спеціалізація відкривають унікальні тактичні можливості, вимагаючи розробки різноманітних типів ворогів з різною стратегією протидії.</a:t>
            </a:r>
          </a:p>
          <a:p>
            <a:r>
              <a:rPr lang="en-US" sz="1300" b="1" dirty="0"/>
              <a:t>Darkest Dungeon</a:t>
            </a:r>
            <a:r>
              <a:rPr lang="en-US" sz="1300" dirty="0"/>
              <a:t> </a:t>
            </a:r>
            <a:r>
              <a:rPr lang="uk-UA" sz="1300" dirty="0"/>
              <a:t>Проект реалізує інтелектуальну систему поведінки противників для створення динамічних битв. Просунутий ШІ ворогів змушує гравців постійно адаптувати стратегії, оскільки супротивники реагують на дії гравця та використовують слабкості його команди.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2052" name="Picture 4" descr="Divinity: Original Sin 2 - Definitive Edition">
            <a:extLst>
              <a:ext uri="{FF2B5EF4-FFF2-40B4-BE49-F238E27FC236}">
                <a16:creationId xmlns:a16="http://schemas.microsoft.com/office/drawing/2014/main" id="{26429FFC-CB0D-04EB-ECE5-8700C1100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3122" y="639705"/>
            <a:ext cx="2713196" cy="271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rkest Dungeon®">
            <a:extLst>
              <a:ext uri="{FF2B5EF4-FFF2-40B4-BE49-F238E27FC236}">
                <a16:creationId xmlns:a16="http://schemas.microsoft.com/office/drawing/2014/main" id="{E31584F0-F997-4CA2-B895-2A53DBAB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7683" y="3547114"/>
            <a:ext cx="2646501" cy="26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thfinder: Kingmaker — Википедия">
            <a:extLst>
              <a:ext uri="{FF2B5EF4-FFF2-40B4-BE49-F238E27FC236}">
                <a16:creationId xmlns:a16="http://schemas.microsoft.com/office/drawing/2014/main" id="{02435228-A2E8-3DFD-CE5D-9AEE28713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6344" y="3513768"/>
            <a:ext cx="1933737" cy="27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95F068-3CC9-C266-BF8D-F7A1BF950951}"/>
              </a:ext>
            </a:extLst>
          </p:cNvPr>
          <p:cNvSpPr txBox="1">
            <a:spLocks/>
          </p:cNvSpPr>
          <p:nvPr/>
        </p:nvSpPr>
        <p:spPr>
          <a:xfrm>
            <a:off x="11707092" y="2309"/>
            <a:ext cx="484908" cy="38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uk-U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272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3466-FB4D-D2B3-AEEF-B5B45703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Постановка задачі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A6DF3-9A3E-6A23-CB61-C971A6376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7092" y="2309"/>
            <a:ext cx="484908" cy="385618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/>
              <a:t>4</a:t>
            </a:r>
          </a:p>
        </p:txBody>
      </p:sp>
      <p:pic>
        <p:nvPicPr>
          <p:cNvPr id="3075" name="Picture 3" descr="Постановка задачи – Бесплатные иконки: люди">
            <a:extLst>
              <a:ext uri="{FF2B5EF4-FFF2-40B4-BE49-F238E27FC236}">
                <a16:creationId xmlns:a16="http://schemas.microsoft.com/office/drawing/2014/main" id="{0900CCD1-616E-F605-74BB-CA3E7ABE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61" y="4989393"/>
            <a:ext cx="1355678" cy="13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A200FD-DA90-DF82-23A5-7AF2B348D9C0}"/>
              </a:ext>
            </a:extLst>
          </p:cNvPr>
          <p:cNvSpPr txBox="1">
            <a:spLocks/>
          </p:cNvSpPr>
          <p:nvPr/>
        </p:nvSpPr>
        <p:spPr>
          <a:xfrm>
            <a:off x="1524000" y="24384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Розробити комплексну бойову систему з розвитком персонажа та інтелектуальною поведінкою ворогів.</a:t>
            </a:r>
          </a:p>
          <a:p>
            <a:r>
              <a:rPr lang="uk-UA" dirty="0"/>
              <a:t>Забезпечити різноманітні тактичні можливості з урахуванням характеристик та спорядження персонажа.</a:t>
            </a:r>
          </a:p>
          <a:p>
            <a:r>
              <a:rPr lang="uk-UA" dirty="0"/>
              <a:t>Створити адаптивний ШІ ворогів, що реагує на тип противника та дії гравця.</a:t>
            </a:r>
          </a:p>
          <a:p>
            <a:r>
              <a:rPr lang="uk-UA" dirty="0"/>
              <a:t>Забезпечити динамічний процес, що заохочує експериментування та підтримує довготривалий інтерес.</a:t>
            </a:r>
          </a:p>
        </p:txBody>
      </p:sp>
    </p:spTree>
    <p:extLst>
      <p:ext uri="{BB962C8B-B14F-4D97-AF65-F5344CB8AC3E}">
        <p14:creationId xmlns:p14="http://schemas.microsoft.com/office/powerpoint/2010/main" val="295220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975DA423-1E6A-406A-9B05-E620EFA1F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E1C74-C561-C0A8-1F1A-AF83F8E7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uk-UA" dirty="0"/>
              <a:t>Вибір технології розробки</a:t>
            </a:r>
          </a:p>
        </p:txBody>
      </p:sp>
      <p:pic>
        <p:nvPicPr>
          <p:cNvPr id="4098" name="Picture 2" descr="Что такое Blueprint в Unreal Engine 5. Плюсы и минусы / Хабр">
            <a:extLst>
              <a:ext uri="{FF2B5EF4-FFF2-40B4-BE49-F238E27FC236}">
                <a16:creationId xmlns:a16="http://schemas.microsoft.com/office/drawing/2014/main" id="{F42EC550-CF7E-16AB-7DA4-ED07DF2B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r="13899" b="-2"/>
          <a:stretch>
            <a:fillRect/>
          </a:stretch>
        </p:blipFill>
        <p:spPr bwMode="auto">
          <a:xfrm>
            <a:off x="20" y="-1"/>
            <a:ext cx="4373525" cy="34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s and cons of C++. C++ is a well-known programming… | by The Educative  Team | Dev Learning Daily">
            <a:extLst>
              <a:ext uri="{FF2B5EF4-FFF2-40B4-BE49-F238E27FC236}">
                <a16:creationId xmlns:a16="http://schemas.microsoft.com/office/drawing/2014/main" id="{1B1A600E-29F0-832C-125E-6AD52974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r="14140"/>
          <a:stretch>
            <a:fillRect/>
          </a:stretch>
        </p:blipFill>
        <p:spPr bwMode="auto">
          <a:xfrm>
            <a:off x="20" y="3438457"/>
            <a:ext cx="43735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5408C03-B752-49FB-ABD5-7ED758AE4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44F1-E544-643F-607C-56E16ED1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uk-UA" dirty="0"/>
              <a:t>Система розробляється на ігровому рушії </a:t>
            </a:r>
            <a:r>
              <a:rPr lang="en-US" b="1" dirty="0"/>
              <a:t>Unreal Engine 5</a:t>
            </a:r>
            <a:r>
              <a:rPr lang="en-US" dirty="0"/>
              <a:t> </a:t>
            </a:r>
            <a:r>
              <a:rPr lang="uk-UA" dirty="0"/>
              <a:t>з використанням мови програмування </a:t>
            </a:r>
            <a:r>
              <a:rPr lang="en-US" b="1" dirty="0"/>
              <a:t>C++</a:t>
            </a:r>
            <a:r>
              <a:rPr lang="en-US" dirty="0"/>
              <a:t>. </a:t>
            </a:r>
            <a:endParaRPr lang="uk-UA" dirty="0"/>
          </a:p>
          <a:p>
            <a:r>
              <a:rPr lang="uk-UA" dirty="0"/>
              <a:t>Продукт призначений для функціонування на платформі </a:t>
            </a:r>
            <a:r>
              <a:rPr lang="en-US" b="1" dirty="0"/>
              <a:t>PC</a:t>
            </a:r>
            <a:r>
              <a:rPr lang="en-US" dirty="0"/>
              <a:t> </a:t>
            </a:r>
            <a:r>
              <a:rPr lang="uk-UA" dirty="0"/>
              <a:t>під керуванням операційної системи </a:t>
            </a:r>
            <a:r>
              <a:rPr lang="en-US" b="1" dirty="0"/>
              <a:t>Windows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1ED5C9-080E-AA71-5AF7-D8D13399734E}"/>
              </a:ext>
            </a:extLst>
          </p:cNvPr>
          <p:cNvSpPr txBox="1">
            <a:spLocks/>
          </p:cNvSpPr>
          <p:nvPr/>
        </p:nvSpPr>
        <p:spPr>
          <a:xfrm>
            <a:off x="11707092" y="2309"/>
            <a:ext cx="484908" cy="38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uk-UA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3048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uk-UA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6F059-1A50-F2ED-3CBA-DBD37524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755" y="640080"/>
            <a:ext cx="5825420" cy="5577840"/>
          </a:xfrm>
          <a:prstGeom prst="rect">
            <a:avLst/>
          </a:prstGeom>
          <a:noFill/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ACB9D-F571-E91B-008E-ED8F2198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cap="all"/>
              <a:t>Архітектура створенного програмного забезпечення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0BA15-C6E7-FCF9-3127-1AD06EF54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7092" y="2309"/>
            <a:ext cx="484908" cy="385618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1723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B9EF-6667-A88C-EDDD-A63648A5B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uk" dirty="0"/>
              <a:t>Приклад коду</a:t>
            </a:r>
            <a:endParaRPr lang="uk-U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D21A9-7831-96A2-B876-8F47E2E8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395323"/>
            <a:ext cx="6517065" cy="3747312"/>
          </a:xfrm>
          <a:prstGeom prst="rect">
            <a:avLst/>
          </a:prstGeom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13A7D54F-0E5D-1704-2047-34626B6785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60667" y="2286000"/>
            <a:ext cx="4090033" cy="358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sz="1800" dirty="0"/>
              <a:t>■ 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Код реалізує систему генерації випадкових характеристик для патронів у грі.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sz="1800" dirty="0"/>
              <a:t>■ 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InitCartridgeStats()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effectLst/>
              </a:rPr>
              <a:t> ініціалізує статистики патрона, обчислюючи випадкові значення для кожної характеристики.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sz="1800" dirty="0"/>
              <a:t>■ 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GenerateRandomStatMagnitude()</a:t>
            </a:r>
            <a:r>
              <a:rPr kumimoji="0" lang="uk-UA" altLang="uk-UA" sz="1900" b="0" i="0" u="none" strike="noStrike" cap="none" normalizeH="0" baseline="0" dirty="0">
                <a:ln>
                  <a:noFill/>
                </a:ln>
                <a:effectLst/>
              </a:rPr>
              <a:t> генерує випадкові величини з урахуванням кривої розподілу ймовірностей для збалансованості. </a:t>
            </a:r>
            <a:endParaRPr kumimoji="0" lang="uk-UA" altLang="uk-UA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9B08-AF42-C409-66B5-AB851E1BC351}"/>
              </a:ext>
            </a:extLst>
          </p:cNvPr>
          <p:cNvSpPr txBox="1">
            <a:spLocks/>
          </p:cNvSpPr>
          <p:nvPr/>
        </p:nvSpPr>
        <p:spPr>
          <a:xfrm>
            <a:off x="11707092" y="2309"/>
            <a:ext cx="484908" cy="38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uk-UA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26538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E94F-EAD4-9FD8-E441-77EA101A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uk"/>
              <a:t>Приклад коду</a:t>
            </a:r>
            <a:endParaRPr lang="uk-U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45D24-13B7-31C3-53BF-84755A5B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988007"/>
            <a:ext cx="6517065" cy="4561944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692C8538-8448-B682-1B14-74139CCD5E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60667" y="2286000"/>
            <a:ext cx="3656419" cy="358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dirty="0"/>
              <a:t>■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Код керує чергою ходів у покроковій бойовій системі.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dirty="0"/>
              <a:t>■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StartNewRound()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effectLst/>
              </a:rPr>
              <a:t> формує чергу персонажів, сортованих за швидкістю.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dirty="0"/>
              <a:t>■ 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ExecuteQueueTurn()</a:t>
            </a:r>
            <a:r>
              <a:rPr kumimoji="0" lang="uk-UA" altLang="uk-UA" b="0" i="0" u="none" strike="noStrike" cap="none" normalizeH="0" baseline="0" dirty="0">
                <a:ln>
                  <a:noFill/>
                </a:ln>
                <a:effectLst/>
              </a:rPr>
              <a:t> обробляє кожен хід та сигналізує про завершення раунду. </a:t>
            </a:r>
            <a:endParaRPr kumimoji="0" lang="uk-UA" altLang="uk-UA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63C11-FA7C-0E97-CB51-220159C09F58}"/>
              </a:ext>
            </a:extLst>
          </p:cNvPr>
          <p:cNvSpPr txBox="1">
            <a:spLocks/>
          </p:cNvSpPr>
          <p:nvPr/>
        </p:nvSpPr>
        <p:spPr>
          <a:xfrm>
            <a:off x="11707092" y="2309"/>
            <a:ext cx="484908" cy="385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uk-UA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4397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5AF6-6208-2923-9904-09C4EF6E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Приклад створення битви</a:t>
            </a:r>
            <a:br>
              <a:rPr lang="uk-UA" dirty="0"/>
            </a:br>
            <a:endParaRPr lang="uk-U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DFCFB6-319D-9F73-25EE-ADCBD12B2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7092" y="2309"/>
            <a:ext cx="484908" cy="385618"/>
          </a:xfrm>
        </p:spPr>
        <p:txBody>
          <a:bodyPr/>
          <a:lstStyle/>
          <a:p>
            <a:pPr marL="0" indent="0" algn="ctr">
              <a:buNone/>
            </a:pPr>
            <a:r>
              <a:rPr lang="uk-UA" dirty="0"/>
              <a:t>9</a:t>
            </a:r>
          </a:p>
        </p:txBody>
      </p:sp>
      <p:pic>
        <p:nvPicPr>
          <p:cNvPr id="5" name="video1">
            <a:hlinkClick r:id="" action="ppaction://media"/>
            <a:extLst>
              <a:ext uri="{FF2B5EF4-FFF2-40B4-BE49-F238E27FC236}">
                <a16:creationId xmlns:a16="http://schemas.microsoft.com/office/drawing/2014/main" id="{4D1B185A-04D6-6772-69F2-069E0B447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1524301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{55D788F7-EF78-459A-99A4-12F933C6840D}tf10001105</Template>
  <TotalTime>151</TotalTime>
  <Words>436</Words>
  <Application>Microsoft Office PowerPoint</Application>
  <PresentationFormat>Widescreen</PresentationFormat>
  <Paragraphs>48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Unicode MS</vt:lpstr>
      <vt:lpstr>Franklin Gothic Book</vt:lpstr>
      <vt:lpstr>Times New Roman</vt:lpstr>
      <vt:lpstr>Crop</vt:lpstr>
      <vt:lpstr>Ігровий застосунок у жанрі покрокової RPG. Розробка бойової системи з елементами розвитку персонажа та штучний інтелект ворогів.</vt:lpstr>
      <vt:lpstr>Актуальність роботи</vt:lpstr>
      <vt:lpstr>Аналіз існуючих рішень</vt:lpstr>
      <vt:lpstr>Постановка задачі</vt:lpstr>
      <vt:lpstr>Вибір технології розробки</vt:lpstr>
      <vt:lpstr>Архітектура створенного програмного забезпечення</vt:lpstr>
      <vt:lpstr>Приклад коду</vt:lpstr>
      <vt:lpstr>Приклад коду</vt:lpstr>
      <vt:lpstr>Приклад створення битви </vt:lpstr>
      <vt:lpstr>Приклад битви</vt:lpstr>
      <vt:lpstr>Приклад прогресії та розвитку персонажів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Вольников Кирило</dc:creator>
  <cp:lastModifiedBy>Вольников Кирило</cp:lastModifiedBy>
  <cp:revision>43</cp:revision>
  <dcterms:created xsi:type="dcterms:W3CDTF">2025-06-05T17:25:41Z</dcterms:created>
  <dcterms:modified xsi:type="dcterms:W3CDTF">2025-06-07T19:52:29Z</dcterms:modified>
</cp:coreProperties>
</file>